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2"/>
    <p:restoredTop sz="91613"/>
  </p:normalViewPr>
  <p:slideViewPr>
    <p:cSldViewPr snapToGrid="0">
      <p:cViewPr>
        <p:scale>
          <a:sx n="80" d="100"/>
          <a:sy n="80" d="100"/>
        </p:scale>
        <p:origin x="166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9, 2024</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25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9, 2024</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08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9, 2024</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46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9, 2024</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5718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9, 2024</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2377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9, 2024</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39136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9, 2024</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153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9, 2024</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10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9, 2024</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7844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9, 2024</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6861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9, 2024</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15065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October 9, 2024</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07144317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es on a tree">
            <a:extLst>
              <a:ext uri="{FF2B5EF4-FFF2-40B4-BE49-F238E27FC236}">
                <a16:creationId xmlns:a16="http://schemas.microsoft.com/office/drawing/2014/main" id="{4097394A-4685-C922-29F5-16D68826EA37}"/>
              </a:ext>
            </a:extLst>
          </p:cNvPr>
          <p:cNvPicPr>
            <a:picLocks noChangeAspect="1"/>
          </p:cNvPicPr>
          <p:nvPr/>
        </p:nvPicPr>
        <p:blipFill>
          <a:blip r:embed="rId2"/>
          <a:srcRect t="3372" b="12358"/>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CB10937-7F0D-B1FA-DD18-B67EF47E2031}"/>
              </a:ext>
            </a:extLst>
          </p:cNvPr>
          <p:cNvSpPr>
            <a:spLocks noGrp="1"/>
          </p:cNvSpPr>
          <p:nvPr>
            <p:ph type="ctrTitle"/>
          </p:nvPr>
        </p:nvSpPr>
        <p:spPr>
          <a:xfrm>
            <a:off x="704665" y="1253925"/>
            <a:ext cx="3353466" cy="2068992"/>
          </a:xfrm>
        </p:spPr>
        <p:txBody>
          <a:bodyPr anchor="b">
            <a:normAutofit/>
          </a:bodyPr>
          <a:lstStyle/>
          <a:p>
            <a:r>
              <a:rPr lang="en-US" dirty="0"/>
              <a:t>Bacchus Winery</a:t>
            </a:r>
          </a:p>
        </p:txBody>
      </p:sp>
      <p:sp>
        <p:nvSpPr>
          <p:cNvPr id="3" name="Subtitle 2">
            <a:extLst>
              <a:ext uri="{FF2B5EF4-FFF2-40B4-BE49-F238E27FC236}">
                <a16:creationId xmlns:a16="http://schemas.microsoft.com/office/drawing/2014/main" id="{D4DDB265-00F8-CDB5-C667-51EFB6BF1BD1}"/>
              </a:ext>
            </a:extLst>
          </p:cNvPr>
          <p:cNvSpPr>
            <a:spLocks noGrp="1"/>
          </p:cNvSpPr>
          <p:nvPr>
            <p:ph type="subTitle" idx="1"/>
          </p:nvPr>
        </p:nvSpPr>
        <p:spPr>
          <a:xfrm>
            <a:off x="1093694" y="3477169"/>
            <a:ext cx="2545977" cy="825890"/>
          </a:xfrm>
        </p:spPr>
        <p:txBody>
          <a:bodyPr>
            <a:normAutofit/>
          </a:bodyPr>
          <a:lstStyle/>
          <a:p>
            <a:pPr marL="0" marR="0">
              <a:lnSpc>
                <a:spcPct val="90000"/>
              </a:lnSpc>
              <a:spcBef>
                <a:spcPts val="0"/>
              </a:spcBef>
              <a:spcAft>
                <a:spcPts val="800"/>
              </a:spcAft>
            </a:pPr>
            <a:r>
              <a:rPr lang="en-US" sz="1100"/>
              <a:t>By: </a:t>
            </a:r>
            <a:r>
              <a:rPr lang="en-US" sz="1100" kern="100">
                <a:effectLst/>
                <a:latin typeface="Aptos" panose="020B0004020202020204" pitchFamily="34" charset="0"/>
                <a:ea typeface="Aptos" panose="020B0004020202020204" pitchFamily="34" charset="0"/>
                <a:cs typeface="Times New Roman" panose="02020603050405020304" pitchFamily="18" charset="0"/>
              </a:rPr>
              <a:t>Robert Bean, Hunter Dale, </a:t>
            </a:r>
          </a:p>
          <a:p>
            <a:pPr marL="0" marR="0">
              <a:lnSpc>
                <a:spcPct val="90000"/>
              </a:lnSpc>
              <a:spcBef>
                <a:spcPts val="0"/>
              </a:spcBef>
              <a:spcAft>
                <a:spcPts val="800"/>
              </a:spcAft>
            </a:pPr>
            <a:r>
              <a:rPr lang="en-US" sz="1100" kern="100">
                <a:effectLst/>
                <a:latin typeface="Aptos" panose="020B0004020202020204" pitchFamily="34" charset="0"/>
                <a:ea typeface="Aptos" panose="020B0004020202020204" pitchFamily="34" charset="0"/>
                <a:cs typeface="Times New Roman" panose="02020603050405020304" pitchFamily="18" charset="0"/>
              </a:rPr>
              <a:t>Vanessa Espino, </a:t>
            </a:r>
            <a:r>
              <a:rPr lang="en-US" sz="1100">
                <a:effectLst/>
                <a:latin typeface="Aptos" panose="020B0004020202020204" pitchFamily="34" charset="0"/>
                <a:ea typeface="Aptos" panose="020B0004020202020204" pitchFamily="34" charset="0"/>
                <a:cs typeface="Times New Roman" panose="02020603050405020304" pitchFamily="18" charset="0"/>
              </a:rPr>
              <a:t>Seth Glover</a:t>
            </a:r>
            <a:r>
              <a:rPr lang="en-US" sz="1100">
                <a:effectLst/>
              </a:rPr>
              <a:t> </a:t>
            </a:r>
            <a:endParaRPr lang="en-US" sz="1100"/>
          </a:p>
        </p:txBody>
      </p:sp>
      <p:sp>
        <p:nvSpPr>
          <p:cNvPr id="1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886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903B7-EAD8-F7C2-9B32-759B96E4ED1D}"/>
              </a:ext>
            </a:extLst>
          </p:cNvPr>
          <p:cNvSpPr>
            <a:spLocks noGrp="1"/>
          </p:cNvSpPr>
          <p:nvPr>
            <p:ph type="title"/>
          </p:nvPr>
        </p:nvSpPr>
        <p:spPr>
          <a:xfrm>
            <a:off x="7166335" y="609601"/>
            <a:ext cx="3937094" cy="1216024"/>
          </a:xfrm>
        </p:spPr>
        <p:txBody>
          <a:bodyPr>
            <a:normAutofit/>
          </a:bodyPr>
          <a:lstStyle/>
          <a:p>
            <a:pPr algn="ctr"/>
            <a:r>
              <a:rPr lang="en-US" sz="2600"/>
              <a:t>Group introduction</a:t>
            </a:r>
          </a:p>
        </p:txBody>
      </p:sp>
      <p:pic>
        <p:nvPicPr>
          <p:cNvPr id="7" name="Picture 6" descr="People in group therapy">
            <a:extLst>
              <a:ext uri="{FF2B5EF4-FFF2-40B4-BE49-F238E27FC236}">
                <a16:creationId xmlns:a16="http://schemas.microsoft.com/office/drawing/2014/main" id="{9CA21160-91E5-BBFB-80CD-71EC1FB2E785}"/>
              </a:ext>
            </a:extLst>
          </p:cNvPr>
          <p:cNvPicPr>
            <a:picLocks noChangeAspect="1"/>
          </p:cNvPicPr>
          <p:nvPr/>
        </p:nvPicPr>
        <p:blipFill>
          <a:blip r:embed="rId2"/>
          <a:srcRect l="13120" r="18386"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3" name="Content Placeholder 2">
            <a:extLst>
              <a:ext uri="{FF2B5EF4-FFF2-40B4-BE49-F238E27FC236}">
                <a16:creationId xmlns:a16="http://schemas.microsoft.com/office/drawing/2014/main" id="{1E939DAC-62D0-95C9-5E87-009214039657}"/>
              </a:ext>
            </a:extLst>
          </p:cNvPr>
          <p:cNvSpPr>
            <a:spLocks noGrp="1"/>
          </p:cNvSpPr>
          <p:nvPr>
            <p:ph idx="1"/>
          </p:nvPr>
        </p:nvSpPr>
        <p:spPr>
          <a:xfrm>
            <a:off x="7162799" y="1825626"/>
            <a:ext cx="4204448" cy="4844116"/>
          </a:xfrm>
        </p:spPr>
        <p:txBody>
          <a:bodyPr>
            <a:normAutofit lnSpcReduction="10000"/>
          </a:bodyPr>
          <a:lstStyle/>
          <a:p>
            <a:pPr>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Robert Bean- “</a:t>
            </a:r>
            <a:r>
              <a:rPr lang="en-US" b="0" i="0" u="none" strike="noStrike" dirty="0">
                <a:effectLst/>
                <a:latin typeface="Times New Roman" panose="02020603050405020304" pitchFamily="18" charset="0"/>
                <a:cs typeface="Times New Roman" panose="02020603050405020304" pitchFamily="18" charset="0"/>
              </a:rPr>
              <a:t>I'm happy to show our case study on </a:t>
            </a:r>
            <a:r>
              <a:rPr lang="en-US" b="0" i="0" u="none" strike="noStrike" dirty="0" err="1">
                <a:effectLst/>
                <a:latin typeface="Times New Roman" panose="02020603050405020304" pitchFamily="18" charset="0"/>
                <a:cs typeface="Times New Roman" panose="02020603050405020304" pitchFamily="18" charset="0"/>
              </a:rPr>
              <a:t>Bucchus</a:t>
            </a:r>
            <a:r>
              <a:rPr lang="en-US" b="0" i="0" u="none" strike="noStrike" dirty="0">
                <a:effectLst/>
                <a:latin typeface="Times New Roman" panose="02020603050405020304" pitchFamily="18" charset="0"/>
                <a:cs typeface="Times New Roman" panose="02020603050405020304" pitchFamily="18" charset="0"/>
              </a:rPr>
              <a:t> Winery, where we'll explore the business strategies and how software solutions can help optimize their operations and drive growth.”</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Hunter Dale- “</a:t>
            </a:r>
            <a:r>
              <a:rPr lang="en-US" dirty="0">
                <a:effectLst/>
                <a:latin typeface="Times New Roman" panose="02020603050405020304" pitchFamily="18" charset="0"/>
                <a:cs typeface="Times New Roman" panose="02020603050405020304" pitchFamily="18" charset="0"/>
              </a:rPr>
              <a:t> "I am excited to use the knowledge of SQL and Python scripts to create this presentation.”</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Vanessa Espino- “I’m excited to gro</a:t>
            </a:r>
            <a:r>
              <a:rPr lang="en-US" kern="100" dirty="0">
                <a:latin typeface="Times New Roman" panose="02020603050405020304" pitchFamily="18" charset="0"/>
                <a:ea typeface="Aptos" panose="020B0004020202020204" pitchFamily="34" charset="0"/>
                <a:cs typeface="Times New Roman" panose="02020603050405020304" pitchFamily="18" charset="0"/>
              </a:rPr>
              <a:t>w my knowledge with this group project.”</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spcBef>
                <a:spcPts val="0"/>
              </a:spcBef>
              <a:spcAft>
                <a:spcPts val="800"/>
              </a:spcAft>
            </a:pPr>
            <a:r>
              <a:rPr lang="en-US" dirty="0">
                <a:effectLst/>
                <a:latin typeface="Times New Roman" panose="02020603050405020304" pitchFamily="18" charset="0"/>
                <a:ea typeface="Aptos" panose="020B0004020202020204" pitchFamily="34" charset="0"/>
                <a:cs typeface="Times New Roman" panose="02020603050405020304" pitchFamily="18" charset="0"/>
              </a:rPr>
              <a:t>Seth Glover- “Software development doesn't happen alone, it's a team effort."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90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2A551-7F79-5D9A-3BA6-C45EC029477F}"/>
              </a:ext>
            </a:extLst>
          </p:cNvPr>
          <p:cNvSpPr>
            <a:spLocks noGrp="1"/>
          </p:cNvSpPr>
          <p:nvPr>
            <p:ph type="title"/>
          </p:nvPr>
        </p:nvSpPr>
        <p:spPr>
          <a:xfrm>
            <a:off x="1050879" y="609601"/>
            <a:ext cx="4476464" cy="1216024"/>
          </a:xfrm>
        </p:spPr>
        <p:txBody>
          <a:bodyPr>
            <a:normAutofit/>
          </a:bodyPr>
          <a:lstStyle/>
          <a:p>
            <a:r>
              <a:rPr lang="en-US" dirty="0"/>
              <a:t>Bacchus winery case study</a:t>
            </a:r>
          </a:p>
        </p:txBody>
      </p:sp>
      <p:sp>
        <p:nvSpPr>
          <p:cNvPr id="3" name="Content Placeholder 2">
            <a:extLst>
              <a:ext uri="{FF2B5EF4-FFF2-40B4-BE49-F238E27FC236}">
                <a16:creationId xmlns:a16="http://schemas.microsoft.com/office/drawing/2014/main" id="{BD7F0B25-81D2-E41F-BBDF-C135D7E4E482}"/>
              </a:ext>
            </a:extLst>
          </p:cNvPr>
          <p:cNvSpPr>
            <a:spLocks noGrp="1"/>
          </p:cNvSpPr>
          <p:nvPr>
            <p:ph idx="1"/>
          </p:nvPr>
        </p:nvSpPr>
        <p:spPr>
          <a:xfrm>
            <a:off x="1050879" y="2163685"/>
            <a:ext cx="3875963" cy="4107020"/>
          </a:xfrm>
        </p:spPr>
        <p:txBody>
          <a:bodyPr>
            <a:normAutofit/>
          </a:bodyPr>
          <a:lstStyle/>
          <a:p>
            <a:r>
              <a:rPr lang="en-US" dirty="0">
                <a:latin typeface="Times New Roman" panose="02020603050405020304" pitchFamily="18" charset="0"/>
                <a:cs typeface="Times New Roman" panose="02020603050405020304" pitchFamily="18" charset="0"/>
              </a:rPr>
              <a:t>We chose Bacchus Winery for our case study. Essentially it is asking for a way to find ways to improve their business and customer service. The yearly ‘snapshot’ is coming up and we want to provide reports to answer their questions and concerns. This will help find solutions to improve the business. </a:t>
            </a:r>
          </a:p>
        </p:txBody>
      </p:sp>
      <p:pic>
        <p:nvPicPr>
          <p:cNvPr id="5" name="Picture 4" descr="Vineyards and a pathway during sunset">
            <a:extLst>
              <a:ext uri="{FF2B5EF4-FFF2-40B4-BE49-F238E27FC236}">
                <a16:creationId xmlns:a16="http://schemas.microsoft.com/office/drawing/2014/main" id="{C94D42DF-A39E-3C7B-2357-23568D52E704}"/>
              </a:ext>
            </a:extLst>
          </p:cNvPr>
          <p:cNvPicPr>
            <a:picLocks noChangeAspect="1"/>
          </p:cNvPicPr>
          <p:nvPr/>
        </p:nvPicPr>
        <p:blipFill>
          <a:blip r:embed="rId2"/>
          <a:srcRect l="13305" r="1925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5100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710B45-2A68-DE85-95C7-43F42D6E8964}"/>
              </a:ext>
            </a:extLst>
          </p:cNvPr>
          <p:cNvSpPr>
            <a:spLocks noGrp="1"/>
          </p:cNvSpPr>
          <p:nvPr>
            <p:ph type="title"/>
          </p:nvPr>
        </p:nvSpPr>
        <p:spPr>
          <a:xfrm>
            <a:off x="1050879" y="609601"/>
            <a:ext cx="9810604" cy="1216024"/>
          </a:xfrm>
        </p:spPr>
        <p:txBody>
          <a:bodyPr>
            <a:normAutofit/>
          </a:bodyPr>
          <a:lstStyle/>
          <a:p>
            <a:r>
              <a:rPr lang="en-US" sz="3600" dirty="0"/>
              <a:t>ERD</a:t>
            </a:r>
          </a:p>
        </p:txBody>
      </p:sp>
      <p:sp>
        <p:nvSpPr>
          <p:cNvPr id="12" name="Freeform: Shape 11">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3B0CF46-64AC-620B-B703-0541C4164F54}"/>
              </a:ext>
            </a:extLst>
          </p:cNvPr>
          <p:cNvPicPr>
            <a:picLocks noGrp="1" noChangeAspect="1"/>
          </p:cNvPicPr>
          <p:nvPr>
            <p:ph idx="1"/>
          </p:nvPr>
        </p:nvPicPr>
        <p:blipFill>
          <a:blip r:embed="rId2"/>
          <a:stretch>
            <a:fillRect/>
          </a:stretch>
        </p:blipFill>
        <p:spPr>
          <a:xfrm>
            <a:off x="3048001" y="-568887"/>
            <a:ext cx="7064188" cy="8135099"/>
          </a:xfrm>
        </p:spPr>
      </p:pic>
    </p:spTree>
    <p:extLst>
      <p:ext uri="{BB962C8B-B14F-4D97-AF65-F5344CB8AC3E}">
        <p14:creationId xmlns:p14="http://schemas.microsoft.com/office/powerpoint/2010/main" val="88640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3F49B-2AB5-6E15-20FD-65F934087A71}"/>
              </a:ext>
            </a:extLst>
          </p:cNvPr>
          <p:cNvSpPr>
            <a:spLocks noGrp="1"/>
          </p:cNvSpPr>
          <p:nvPr>
            <p:ph type="title"/>
          </p:nvPr>
        </p:nvSpPr>
        <p:spPr>
          <a:xfrm>
            <a:off x="7166335" y="609601"/>
            <a:ext cx="3937094" cy="1216024"/>
          </a:xfrm>
        </p:spPr>
        <p:txBody>
          <a:bodyPr vert="horz" lIns="91440" tIns="45720" rIns="91440" bIns="45720" rtlCol="0" anchor="ctr">
            <a:normAutofit/>
          </a:bodyPr>
          <a:lstStyle/>
          <a:p>
            <a:pPr algn="ctr"/>
            <a:r>
              <a:rPr lang="en-US"/>
              <a:t>Report one</a:t>
            </a:r>
          </a:p>
        </p:txBody>
      </p:sp>
      <p:pic>
        <p:nvPicPr>
          <p:cNvPr id="5" name="Content Placeholder 4" descr="A screenshot of a computer&#10;&#10;Description automatically generated">
            <a:extLst>
              <a:ext uri="{FF2B5EF4-FFF2-40B4-BE49-F238E27FC236}">
                <a16:creationId xmlns:a16="http://schemas.microsoft.com/office/drawing/2014/main" id="{A3C71E3A-C587-07EA-A5A4-E15994AA45C1}"/>
              </a:ext>
            </a:extLst>
          </p:cNvPr>
          <p:cNvPicPr>
            <a:picLocks noGrp="1" noChangeAspect="1"/>
          </p:cNvPicPr>
          <p:nvPr>
            <p:ph idx="1"/>
          </p:nvPr>
        </p:nvPicPr>
        <p:blipFill>
          <a:blip r:embed="rId2"/>
          <a:srcRect r="18938" b="2"/>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7" name="TextBox 6">
            <a:extLst>
              <a:ext uri="{FF2B5EF4-FFF2-40B4-BE49-F238E27FC236}">
                <a16:creationId xmlns:a16="http://schemas.microsoft.com/office/drawing/2014/main" id="{E5E48867-5DB1-B3BF-92BA-67C32F1BA7C7}"/>
              </a:ext>
            </a:extLst>
          </p:cNvPr>
          <p:cNvSpPr txBox="1"/>
          <p:nvPr/>
        </p:nvSpPr>
        <p:spPr>
          <a:xfrm>
            <a:off x="7162799" y="2147356"/>
            <a:ext cx="3885061" cy="4107021"/>
          </a:xfrm>
          <a:prstGeom prst="rect">
            <a:avLst/>
          </a:prstGeom>
        </p:spPr>
        <p:txBody>
          <a:bodyPr vert="horz" lIns="91440" tIns="45720" rIns="91440" bIns="45720" rtlCol="0">
            <a:normAutofit/>
          </a:bodyPr>
          <a:lstStyle/>
          <a:p>
            <a:pPr>
              <a:spcAft>
                <a:spcPts val="600"/>
              </a:spcAft>
            </a:pPr>
            <a:r>
              <a:rPr lang="en-US" sz="2000" spc="50" dirty="0">
                <a:solidFill>
                  <a:schemeClr val="tx1">
                    <a:lumMod val="85000"/>
                    <a:lumOff val="15000"/>
                  </a:schemeClr>
                </a:solidFill>
                <a:latin typeface="Times New Roman" panose="02020603050405020304" pitchFamily="18" charset="0"/>
                <a:ea typeface="Batang" panose="02030600000101010101" pitchFamily="18" charset="-127"/>
                <a:cs typeface="Times New Roman" panose="02020603050405020304" pitchFamily="18" charset="0"/>
              </a:rPr>
              <a:t>For our first report, we want to answer the questions made by the new owners of the winery, Stan and Davis, for the yearly ‘snapshot’ of the business. Are all the suppliers delivering on time? Is there a large gap between expected delivery and actual delivery? </a:t>
            </a:r>
          </a:p>
          <a:p>
            <a:pPr>
              <a:spcAft>
                <a:spcPts val="600"/>
              </a:spcAft>
            </a:pPr>
            <a:endParaRPr lang="en-US" spc="50" dirty="0">
              <a:solidFill>
                <a:schemeClr val="tx1">
                  <a:lumMod val="85000"/>
                  <a:lumOff val="15000"/>
                </a:schemeClr>
              </a:solidFill>
              <a:ea typeface="Batang" panose="02030600000101010101" pitchFamily="18" charset="-127"/>
            </a:endParaRPr>
          </a:p>
        </p:txBody>
      </p:sp>
    </p:spTree>
    <p:extLst>
      <p:ext uri="{BB962C8B-B14F-4D97-AF65-F5344CB8AC3E}">
        <p14:creationId xmlns:p14="http://schemas.microsoft.com/office/powerpoint/2010/main" val="81979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3F81-28C7-2758-8A79-A5F7E3A04206}"/>
              </a:ext>
            </a:extLst>
          </p:cNvPr>
          <p:cNvSpPr>
            <a:spLocks noGrp="1"/>
          </p:cNvSpPr>
          <p:nvPr>
            <p:ph type="title"/>
          </p:nvPr>
        </p:nvSpPr>
        <p:spPr/>
        <p:txBody>
          <a:bodyPr/>
          <a:lstStyle/>
          <a:p>
            <a:r>
              <a:rPr lang="en-US" dirty="0"/>
              <a:t>Report two</a:t>
            </a:r>
          </a:p>
        </p:txBody>
      </p:sp>
      <p:pic>
        <p:nvPicPr>
          <p:cNvPr id="5" name="Content Placeholder 4" descr="A screenshot of a computer&#10;&#10;Description automatically generated">
            <a:extLst>
              <a:ext uri="{FF2B5EF4-FFF2-40B4-BE49-F238E27FC236}">
                <a16:creationId xmlns:a16="http://schemas.microsoft.com/office/drawing/2014/main" id="{708440C9-D9CD-43B4-57A5-D97D7061F095}"/>
              </a:ext>
            </a:extLst>
          </p:cNvPr>
          <p:cNvPicPr>
            <a:picLocks noGrp="1" noChangeAspect="1"/>
          </p:cNvPicPr>
          <p:nvPr>
            <p:ph idx="1"/>
          </p:nvPr>
        </p:nvPicPr>
        <p:blipFill>
          <a:blip r:embed="rId2"/>
          <a:stretch>
            <a:fillRect/>
          </a:stretch>
        </p:blipFill>
        <p:spPr>
          <a:xfrm>
            <a:off x="2904682" y="1596006"/>
            <a:ext cx="9154582" cy="5279923"/>
          </a:xfrm>
        </p:spPr>
      </p:pic>
      <p:sp>
        <p:nvSpPr>
          <p:cNvPr id="6" name="TextBox 5">
            <a:extLst>
              <a:ext uri="{FF2B5EF4-FFF2-40B4-BE49-F238E27FC236}">
                <a16:creationId xmlns:a16="http://schemas.microsoft.com/office/drawing/2014/main" id="{CF59E266-E3CE-8037-E9B5-BF31E147B591}"/>
              </a:ext>
            </a:extLst>
          </p:cNvPr>
          <p:cNvSpPr txBox="1"/>
          <p:nvPr/>
        </p:nvSpPr>
        <p:spPr>
          <a:xfrm>
            <a:off x="555812" y="1990164"/>
            <a:ext cx="1972235"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our second report, we wanted to find information to get a glimpse of the distribution process. Are all the wines selling? Which distributor carries which wine?</a:t>
            </a:r>
          </a:p>
        </p:txBody>
      </p:sp>
    </p:spTree>
    <p:extLst>
      <p:ext uri="{BB962C8B-B14F-4D97-AF65-F5344CB8AC3E}">
        <p14:creationId xmlns:p14="http://schemas.microsoft.com/office/powerpoint/2010/main" val="3943186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0659-E67D-D23F-30C4-8A64FA8EEE3A}"/>
              </a:ext>
            </a:extLst>
          </p:cNvPr>
          <p:cNvSpPr>
            <a:spLocks noGrp="1"/>
          </p:cNvSpPr>
          <p:nvPr>
            <p:ph type="title"/>
          </p:nvPr>
        </p:nvSpPr>
        <p:spPr/>
        <p:txBody>
          <a:bodyPr/>
          <a:lstStyle/>
          <a:p>
            <a:r>
              <a:rPr lang="en-US" dirty="0"/>
              <a:t>Report three</a:t>
            </a:r>
          </a:p>
        </p:txBody>
      </p:sp>
      <p:pic>
        <p:nvPicPr>
          <p:cNvPr id="5" name="Content Placeholder 4" descr="A screenshot of a computer&#10;&#10;Description automatically generated">
            <a:extLst>
              <a:ext uri="{FF2B5EF4-FFF2-40B4-BE49-F238E27FC236}">
                <a16:creationId xmlns:a16="http://schemas.microsoft.com/office/drawing/2014/main" id="{ACC1168B-2D7F-BD13-0186-C159FCA2A8A9}"/>
              </a:ext>
            </a:extLst>
          </p:cNvPr>
          <p:cNvPicPr>
            <a:picLocks noGrp="1" noChangeAspect="1"/>
          </p:cNvPicPr>
          <p:nvPr>
            <p:ph idx="1"/>
          </p:nvPr>
        </p:nvPicPr>
        <p:blipFill>
          <a:blip r:embed="rId2"/>
          <a:stretch>
            <a:fillRect/>
          </a:stretch>
        </p:blipFill>
        <p:spPr>
          <a:xfrm>
            <a:off x="5109284" y="752168"/>
            <a:ext cx="6867047" cy="5886041"/>
          </a:xfrm>
        </p:spPr>
      </p:pic>
      <p:sp>
        <p:nvSpPr>
          <p:cNvPr id="7" name="TextBox 6">
            <a:extLst>
              <a:ext uri="{FF2B5EF4-FFF2-40B4-BE49-F238E27FC236}">
                <a16:creationId xmlns:a16="http://schemas.microsoft.com/office/drawing/2014/main" id="{DCF531C2-19C5-B4BA-737F-EF37D61E2DCE}"/>
              </a:ext>
            </a:extLst>
          </p:cNvPr>
          <p:cNvSpPr txBox="1"/>
          <p:nvPr/>
        </p:nvSpPr>
        <p:spPr>
          <a:xfrm>
            <a:off x="663677" y="1932039"/>
            <a:ext cx="4445607" cy="163121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our third report we needed to find information about our employees’ time. We needed to look into the last four quarters, how many hours did each employee work?</a:t>
            </a:r>
          </a:p>
        </p:txBody>
      </p:sp>
    </p:spTree>
    <p:extLst>
      <p:ext uri="{BB962C8B-B14F-4D97-AF65-F5344CB8AC3E}">
        <p14:creationId xmlns:p14="http://schemas.microsoft.com/office/powerpoint/2010/main" val="165295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988C0-89EB-F98E-FF1F-211A4EA3AC02}"/>
              </a:ext>
            </a:extLst>
          </p:cNvPr>
          <p:cNvSpPr>
            <a:spLocks noGrp="1"/>
          </p:cNvSpPr>
          <p:nvPr>
            <p:ph type="title"/>
          </p:nvPr>
        </p:nvSpPr>
        <p:spPr>
          <a:xfrm>
            <a:off x="5177859" y="609601"/>
            <a:ext cx="5683623" cy="1216024"/>
          </a:xfrm>
        </p:spPr>
        <p:txBody>
          <a:bodyPr>
            <a:normAutofit/>
          </a:bodyPr>
          <a:lstStyle/>
          <a:p>
            <a:r>
              <a:rPr lang="en-US" dirty="0"/>
              <a:t>Assumptions made</a:t>
            </a:r>
          </a:p>
        </p:txBody>
      </p:sp>
      <p:pic>
        <p:nvPicPr>
          <p:cNvPr id="5" name="Picture 4" descr="Pen placed on top of a signature line">
            <a:extLst>
              <a:ext uri="{FF2B5EF4-FFF2-40B4-BE49-F238E27FC236}">
                <a16:creationId xmlns:a16="http://schemas.microsoft.com/office/drawing/2014/main" id="{3F67D2DA-5AC6-5CBE-82D3-22D9117AAE21}"/>
              </a:ext>
            </a:extLst>
          </p:cNvPr>
          <p:cNvPicPr>
            <a:picLocks noChangeAspect="1"/>
          </p:cNvPicPr>
          <p:nvPr/>
        </p:nvPicPr>
        <p:blipFill>
          <a:blip r:embed="rId2"/>
          <a:srcRect l="52631" r="2736"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83E52E03-CE29-AF1A-50A5-717042E4E30B}"/>
              </a:ext>
            </a:extLst>
          </p:cNvPr>
          <p:cNvSpPr>
            <a:spLocks noGrp="1"/>
          </p:cNvSpPr>
          <p:nvPr>
            <p:ph idx="1"/>
          </p:nvPr>
        </p:nvSpPr>
        <p:spPr>
          <a:xfrm>
            <a:off x="5177859" y="2147356"/>
            <a:ext cx="5683624" cy="4107021"/>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 order to make the python scripts, and get the reports we made the following assumptions:</a:t>
            </a:r>
          </a:p>
          <a:p>
            <a:r>
              <a:rPr lang="en-US" dirty="0">
                <a:effectLst/>
                <a:latin typeface="Times New Roman" panose="02020603050405020304" pitchFamily="18" charset="0"/>
                <a:ea typeface="Aptos" panose="020B0004020202020204" pitchFamily="34" charset="0"/>
                <a:cs typeface="Times New Roman" panose="02020603050405020304" pitchFamily="18" charset="0"/>
              </a:rPr>
              <a:t>Each department has multiple employees (assuming every employee is a part of a department)</a:t>
            </a:r>
            <a:r>
              <a:rPr lang="en-US" dirty="0">
                <a:effectLst/>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Wine distributor, wine price</a:t>
            </a:r>
          </a:p>
          <a:p>
            <a:r>
              <a:rPr lang="en-US" dirty="0">
                <a:latin typeface="Times New Roman" panose="02020603050405020304" pitchFamily="18" charset="0"/>
                <a:cs typeface="Times New Roman" panose="02020603050405020304" pitchFamily="18" charset="0"/>
              </a:rPr>
              <a:t>Supplier address, phone number and email</a:t>
            </a:r>
          </a:p>
          <a:p>
            <a:r>
              <a:rPr lang="en-US" dirty="0">
                <a:latin typeface="Times New Roman" panose="02020603050405020304" pitchFamily="18" charset="0"/>
                <a:cs typeface="Times New Roman" panose="02020603050405020304" pitchFamily="18" charset="0"/>
              </a:rPr>
              <a:t>Manager phone number, address, and email</a:t>
            </a:r>
          </a:p>
          <a:p>
            <a:r>
              <a:rPr lang="en-US" dirty="0">
                <a:latin typeface="Times New Roman" panose="02020603050405020304" pitchFamily="18" charset="0"/>
                <a:cs typeface="Times New Roman" panose="02020603050405020304" pitchFamily="18" charset="0"/>
              </a:rPr>
              <a:t>Employee phone number, address, and email</a:t>
            </a:r>
          </a:p>
          <a:p>
            <a:r>
              <a:rPr lang="en-US" dirty="0">
                <a:latin typeface="Times New Roman" panose="02020603050405020304" pitchFamily="18" charset="0"/>
                <a:cs typeface="Times New Roman" panose="02020603050405020304" pitchFamily="18" charset="0"/>
              </a:rPr>
              <a:t>Employee hours, employee wage</a:t>
            </a:r>
          </a:p>
          <a:p>
            <a:endParaRPr lang="en-US" dirty="0"/>
          </a:p>
        </p:txBody>
      </p:sp>
    </p:spTree>
    <p:extLst>
      <p:ext uri="{BB962C8B-B14F-4D97-AF65-F5344CB8AC3E}">
        <p14:creationId xmlns:p14="http://schemas.microsoft.com/office/powerpoint/2010/main" val="169711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4B352-D7C7-F1FF-561F-C420BCE8C9A7}"/>
              </a:ext>
            </a:extLst>
          </p:cNvPr>
          <p:cNvSpPr>
            <a:spLocks noGrp="1"/>
          </p:cNvSpPr>
          <p:nvPr>
            <p:ph type="title"/>
          </p:nvPr>
        </p:nvSpPr>
        <p:spPr>
          <a:xfrm>
            <a:off x="5177859" y="609601"/>
            <a:ext cx="5683623" cy="1216024"/>
          </a:xfrm>
        </p:spPr>
        <p:txBody>
          <a:bodyPr>
            <a:normAutofit/>
          </a:bodyPr>
          <a:lstStyle/>
          <a:p>
            <a:r>
              <a:rPr lang="en-US" dirty="0"/>
              <a:t>Conclusion</a:t>
            </a:r>
          </a:p>
        </p:txBody>
      </p:sp>
      <p:pic>
        <p:nvPicPr>
          <p:cNvPr id="5" name="Picture 4" descr="Laid wine bottles, glass and grapes">
            <a:extLst>
              <a:ext uri="{FF2B5EF4-FFF2-40B4-BE49-F238E27FC236}">
                <a16:creationId xmlns:a16="http://schemas.microsoft.com/office/drawing/2014/main" id="{E9FD81D7-8634-1AED-C317-19B7A7558333}"/>
              </a:ext>
            </a:extLst>
          </p:cNvPr>
          <p:cNvPicPr>
            <a:picLocks noChangeAspect="1"/>
          </p:cNvPicPr>
          <p:nvPr/>
        </p:nvPicPr>
        <p:blipFill>
          <a:blip r:embed="rId2"/>
          <a:srcRect r="55367" b="-2"/>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3" name="Content Placeholder 2">
            <a:extLst>
              <a:ext uri="{FF2B5EF4-FFF2-40B4-BE49-F238E27FC236}">
                <a16:creationId xmlns:a16="http://schemas.microsoft.com/office/drawing/2014/main" id="{07622D94-460D-F3CC-4490-8A569D6A08E1}"/>
              </a:ext>
            </a:extLst>
          </p:cNvPr>
          <p:cNvSpPr>
            <a:spLocks noGrp="1"/>
          </p:cNvSpPr>
          <p:nvPr>
            <p:ph idx="1"/>
          </p:nvPr>
        </p:nvSpPr>
        <p:spPr>
          <a:xfrm>
            <a:off x="4989095" y="1636296"/>
            <a:ext cx="5872388" cy="5221704"/>
          </a:xfrm>
        </p:spPr>
        <p:txBody>
          <a:bodyPr>
            <a:normAutofit fontScale="92500" lnSpcReduction="10000"/>
          </a:bodyPr>
          <a:lstStyle/>
          <a:p>
            <a:pPr>
              <a:lnSpc>
                <a:spcPct val="90000"/>
              </a:lnSpc>
            </a:pPr>
            <a:r>
              <a:rPr lang="en-US" dirty="0">
                <a:latin typeface="Times New Roman" panose="02020603050405020304" pitchFamily="18" charset="0"/>
                <a:cs typeface="Times New Roman" panose="02020603050405020304" pitchFamily="18" charset="0"/>
              </a:rPr>
              <a:t>Our focus for this case study was to get the information Stan and Davis needed when creating the yearly ‘snapshot’ of the business that is due in a few weeks. They needed the information to determine the state of the business, the distribution, and the employees.</a:t>
            </a:r>
          </a:p>
          <a:p>
            <a:pPr>
              <a:lnSpc>
                <a:spcPct val="90000"/>
              </a:lnSpc>
            </a:pPr>
            <a:r>
              <a:rPr lang="en-US" dirty="0">
                <a:latin typeface="Times New Roman" panose="02020603050405020304" pitchFamily="18" charset="0"/>
                <a:cs typeface="Times New Roman" panose="02020603050405020304" pitchFamily="18" charset="0"/>
              </a:rPr>
              <a:t>The reports that were created would help Stan and Davis find a more efficient method of keeping track and ordering supplies.</a:t>
            </a:r>
          </a:p>
          <a:p>
            <a:pPr>
              <a:lnSpc>
                <a:spcPct val="90000"/>
              </a:lnSpc>
            </a:pPr>
            <a:r>
              <a:rPr lang="en-US" dirty="0">
                <a:latin typeface="Times New Roman" panose="02020603050405020304" pitchFamily="18" charset="0"/>
                <a:cs typeface="Times New Roman" panose="02020603050405020304" pitchFamily="18" charset="0"/>
              </a:rPr>
              <a:t>The reports that were created would help Maria, who is responsible for distribution, to be able to find a way for suppliers to order online and be able to track shipments. </a:t>
            </a:r>
          </a:p>
          <a:p>
            <a:pPr>
              <a:lnSpc>
                <a:spcPct val="90000"/>
              </a:lnSpc>
            </a:pPr>
            <a:r>
              <a:rPr lang="en-US" dirty="0">
                <a:latin typeface="Times New Roman" panose="02020603050405020304" pitchFamily="18" charset="0"/>
                <a:cs typeface="Times New Roman" panose="02020603050405020304" pitchFamily="18" charset="0"/>
              </a:rPr>
              <a:t>The reports that were created would help Henry Doyle, who manages the production line, keep track of the employees’ time.</a:t>
            </a:r>
          </a:p>
          <a:p>
            <a:pPr>
              <a:lnSpc>
                <a:spcPct val="90000"/>
              </a:lnSpc>
            </a:pPr>
            <a:r>
              <a:rPr lang="en-US" dirty="0">
                <a:latin typeface="Times New Roman" panose="02020603050405020304" pitchFamily="18" charset="0"/>
                <a:cs typeface="Times New Roman" panose="02020603050405020304" pitchFamily="18" charset="0"/>
              </a:rPr>
              <a:t>All this information will help Stan and Davis find ways to improve their business and run it more efficiently. </a:t>
            </a:r>
          </a:p>
        </p:txBody>
      </p:sp>
    </p:spTree>
    <p:extLst>
      <p:ext uri="{BB962C8B-B14F-4D97-AF65-F5344CB8AC3E}">
        <p14:creationId xmlns:p14="http://schemas.microsoft.com/office/powerpoint/2010/main" val="4132922860"/>
      </p:ext>
    </p:extLst>
  </p:cSld>
  <p:clrMapOvr>
    <a:masterClrMapping/>
  </p:clrMapOvr>
</p:sld>
</file>

<file path=ppt/theme/theme1.xml><?xml version="1.0" encoding="utf-8"?>
<a:theme xmlns:a="http://schemas.openxmlformats.org/drawingml/2006/main" name="ArchiveVTI">
  <a:themeElements>
    <a:clrScheme name="AnalogousFromLightSeedLeftStep">
      <a:dk1>
        <a:srgbClr val="000000"/>
      </a:dk1>
      <a:lt1>
        <a:srgbClr val="FFFFFF"/>
      </a:lt1>
      <a:dk2>
        <a:srgbClr val="332A1D"/>
      </a:dk2>
      <a:lt2>
        <a:srgbClr val="E4E2E8"/>
      </a:lt2>
      <a:accent1>
        <a:srgbClr val="93A96B"/>
      </a:accent1>
      <a:accent2>
        <a:srgbClr val="A7A259"/>
      </a:accent2>
      <a:accent3>
        <a:srgbClr val="C89762"/>
      </a:accent3>
      <a:accent4>
        <a:srgbClr val="CC766C"/>
      </a:accent4>
      <a:accent5>
        <a:srgbClr val="D587A0"/>
      </a:accent5>
      <a:accent6>
        <a:srgbClr val="CC6CB3"/>
      </a:accent6>
      <a:hlink>
        <a:srgbClr val="8169AE"/>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125</TotalTime>
  <Words>508</Words>
  <Application>Microsoft Macintosh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Batang</vt:lpstr>
      <vt:lpstr>Aptos</vt:lpstr>
      <vt:lpstr>Arial</vt:lpstr>
      <vt:lpstr>Bembo</vt:lpstr>
      <vt:lpstr>Times New Roman</vt:lpstr>
      <vt:lpstr>ArchiveVTI</vt:lpstr>
      <vt:lpstr>Bacchus Winery</vt:lpstr>
      <vt:lpstr>Group introduction</vt:lpstr>
      <vt:lpstr>Bacchus winery case study</vt:lpstr>
      <vt:lpstr>ERD</vt:lpstr>
      <vt:lpstr>Report one</vt:lpstr>
      <vt:lpstr>Report two</vt:lpstr>
      <vt:lpstr>Report three</vt:lpstr>
      <vt:lpstr>Assumptions made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Vanessa Espino</dc:creator>
  <cp:lastModifiedBy>Vanessa Espino</cp:lastModifiedBy>
  <cp:revision>14</cp:revision>
  <dcterms:created xsi:type="dcterms:W3CDTF">2024-10-03T22:23:10Z</dcterms:created>
  <dcterms:modified xsi:type="dcterms:W3CDTF">2024-10-09T23:29:11Z</dcterms:modified>
</cp:coreProperties>
</file>